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22" Type="http://schemas.openxmlformats.org/officeDocument/2006/relationships/font" Target="fonts/Lato-bold.fntdata"/><Relationship Id="rId10" Type="http://schemas.openxmlformats.org/officeDocument/2006/relationships/slide" Target="slides/slide6.xml"/><Relationship Id="rId21" Type="http://schemas.openxmlformats.org/officeDocument/2006/relationships/font" Target="fonts/Lato-regular.fntdata"/><Relationship Id="rId13" Type="http://schemas.openxmlformats.org/officeDocument/2006/relationships/font" Target="fonts/Raleway-regular.fntdata"/><Relationship Id="rId24" Type="http://schemas.openxmlformats.org/officeDocument/2006/relationships/font" Target="fonts/Lato-boldItalic.fntdata"/><Relationship Id="rId12" Type="http://schemas.openxmlformats.org/officeDocument/2006/relationships/slide" Target="slides/slide8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Roboto-regular.fntdata"/><Relationship Id="rId16" Type="http://schemas.openxmlformats.org/officeDocument/2006/relationships/font" Target="fonts/Raleway-boldItalic.fntdata"/><Relationship Id="rId5" Type="http://schemas.openxmlformats.org/officeDocument/2006/relationships/slide" Target="slides/slide1.xml"/><Relationship Id="rId19" Type="http://schemas.openxmlformats.org/officeDocument/2006/relationships/font" Target="fonts/Roboto-italic.fntdata"/><Relationship Id="rId6" Type="http://schemas.openxmlformats.org/officeDocument/2006/relationships/slide" Target="slides/slide2.xml"/><Relationship Id="rId18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jpg>
</file>

<file path=ppt/media/image05.png>
</file>

<file path=ppt/media/image06.png>
</file>

<file path=ppt/media/image07.png>
</file>

<file path=ppt/media/image08.png>
</file>

<file path=ppt/media/image0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Shape 1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2390266" y="3238450"/>
            <a:ext cx="6331500" cy="1241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hape 6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Shape 62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Shape 63"/>
          <p:cNvSpPr txBox="1"/>
          <p:nvPr>
            <p:ph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" name="Shape 18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" name="Shape 19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hape 2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Shape 23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" name="Shape 2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" name="Shape 2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2410112" y="1595775"/>
            <a:ext cx="6321600" cy="30023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hape 29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Shape 30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Shape 3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" name="Shape 3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2400302" y="1602675"/>
            <a:ext cx="3071400" cy="3002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2" type="body"/>
          </p:nvPr>
        </p:nvSpPr>
        <p:spPr>
          <a:xfrm>
            <a:off x="5650571" y="1602675"/>
            <a:ext cx="3071400" cy="3002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hape 4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319500" y="1846803"/>
            <a:ext cx="2808000" cy="2806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hape 4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Shape 46"/>
          <p:cNvSpPr txBox="1"/>
          <p:nvPr>
            <p:ph type="title"/>
          </p:nvPr>
        </p:nvSpPr>
        <p:spPr>
          <a:xfrm>
            <a:off x="283103" y="712140"/>
            <a:ext cx="6244200" cy="38355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0" name="Shape 5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" name="Shape 51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subTitle"/>
          </p:nvPr>
        </p:nvSpPr>
        <p:spPr>
          <a:xfrm>
            <a:off x="265500" y="2735370"/>
            <a:ext cx="4045200" cy="1345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3" name="Shape 5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hape 56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Shape 5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Shape 58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2410112" y="1595775"/>
            <a:ext cx="6321600" cy="3002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6.png"/><Relationship Id="rId4" Type="http://schemas.openxmlformats.org/officeDocument/2006/relationships/image" Target="../media/image0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9.png"/><Relationship Id="rId4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mage result for airline theme ppt"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8925"/>
            <a:ext cx="9144000" cy="51724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>
            <p:ph idx="4294967295" type="subTitle"/>
          </p:nvPr>
        </p:nvSpPr>
        <p:spPr>
          <a:xfrm>
            <a:off x="3638700" y="2769025"/>
            <a:ext cx="5225400" cy="1004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Gautam Worah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Jatin Bindal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Jainil Gada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Gautam Worah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Jatin Bindal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Jainil Gada</a:t>
            </a:r>
          </a:p>
        </p:txBody>
      </p:sp>
      <p:sp>
        <p:nvSpPr>
          <p:cNvPr id="75" name="Shape 75"/>
          <p:cNvSpPr txBox="1"/>
          <p:nvPr>
            <p:ph idx="4294967295" type="ctrTitle"/>
          </p:nvPr>
        </p:nvSpPr>
        <p:spPr>
          <a:xfrm>
            <a:off x="336225" y="377825"/>
            <a:ext cx="8222100" cy="114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</a:rPr>
              <a:t>Visual Analysis of Aircraft Crashes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</a:rPr>
              <a:t>Period : 1908 - 2009</a:t>
            </a:r>
          </a:p>
        </p:txBody>
      </p:sp>
      <p:sp>
        <p:nvSpPr>
          <p:cNvPr id="76" name="Shape 76"/>
          <p:cNvSpPr txBox="1"/>
          <p:nvPr/>
        </p:nvSpPr>
        <p:spPr>
          <a:xfrm>
            <a:off x="6201700" y="2769025"/>
            <a:ext cx="24645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</a:rPr>
              <a:t>Team Name: Spitfire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</a:rPr>
              <a:t>Dataset used 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</a:rPr>
              <a:t>Airplane Crashes and Fatalities since 1908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203950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caused the Crashes?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x="5096625" y="994725"/>
            <a:ext cx="4047300" cy="40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More than 43% of the plane crashes during 1908 - 2009 occurred due to adverse climatic conditions such as storm , invisibility due to fog, heavy rain, overcast, etc.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Technical faults and failure also contributes to about 31% of the total aircraft accidents.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>
              <a:lnSpc>
                <a:spcPct val="115000"/>
              </a:lnSpc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Human error largely consists of landing , take-off mishaps, miscommunication and judgement errors.</a:t>
            </a:r>
          </a:p>
        </p:txBody>
      </p:sp>
      <p:pic>
        <p:nvPicPr>
          <p:cNvPr descr="image(3).png" id="83" name="Shape 83"/>
          <p:cNvPicPr preferRelativeResize="0"/>
          <p:nvPr/>
        </p:nvPicPr>
        <p:blipFill rotWithShape="1">
          <a:blip r:embed="rId3">
            <a:alphaModFix/>
          </a:blip>
          <a:srcRect b="11447" l="11531" r="18238" t="8890"/>
          <a:stretch/>
        </p:blipFill>
        <p:spPr>
          <a:xfrm>
            <a:off x="395150" y="930925"/>
            <a:ext cx="4848799" cy="382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204550" y="95525"/>
            <a:ext cx="8520600" cy="576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Air Crash Prone Countries!</a:t>
            </a:r>
          </a:p>
        </p:txBody>
      </p:sp>
      <p:pic>
        <p:nvPicPr>
          <p:cNvPr descr="Top AirCrash Prone Countries(3)" id="89" name="Shape 89"/>
          <p:cNvPicPr preferRelativeResize="0"/>
          <p:nvPr/>
        </p:nvPicPr>
        <p:blipFill rotWithShape="1">
          <a:blip r:embed="rId3">
            <a:alphaModFix/>
          </a:blip>
          <a:srcRect b="7118" l="0" r="2343" t="3795"/>
          <a:stretch/>
        </p:blipFill>
        <p:spPr>
          <a:xfrm>
            <a:off x="0" y="837149"/>
            <a:ext cx="6650400" cy="425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6650400" y="938550"/>
            <a:ext cx="187500" cy="2076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6650400" y="1535087"/>
            <a:ext cx="187500" cy="2076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                                                       </a:t>
            </a:r>
          </a:p>
        </p:txBody>
      </p:sp>
      <p:sp>
        <p:nvSpPr>
          <p:cNvPr id="92" name="Shape 92"/>
          <p:cNvSpPr/>
          <p:nvPr/>
        </p:nvSpPr>
        <p:spPr>
          <a:xfrm>
            <a:off x="6650400" y="2088500"/>
            <a:ext cx="187500" cy="2076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6650400" y="2675337"/>
            <a:ext cx="187500" cy="2076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6650400" y="3238450"/>
            <a:ext cx="187500" cy="2076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6650400" y="3877100"/>
            <a:ext cx="187500" cy="207600"/>
          </a:xfrm>
          <a:prstGeom prst="rect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 txBox="1"/>
          <p:nvPr/>
        </p:nvSpPr>
        <p:spPr>
          <a:xfrm>
            <a:off x="6850675" y="735125"/>
            <a:ext cx="23190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Brazil, USA, Canada, Colombia, France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x="6837900" y="1891800"/>
            <a:ext cx="2319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Australia, Italy, Philippines, Spain, Peru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x="6917175" y="3692900"/>
            <a:ext cx="22524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6853425" y="2490075"/>
            <a:ext cx="23190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Guinea, Japan, Argentina, Angola, Congo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6853425" y="3692900"/>
            <a:ext cx="2319000" cy="7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Turkey, Norway, Sudan, Greece, Nepal</a:t>
            </a:r>
          </a:p>
        </p:txBody>
      </p:sp>
      <p:sp>
        <p:nvSpPr>
          <p:cNvPr id="101" name="Shape 101"/>
          <p:cNvSpPr txBox="1"/>
          <p:nvPr/>
        </p:nvSpPr>
        <p:spPr>
          <a:xfrm>
            <a:off x="6837900" y="1324600"/>
            <a:ext cx="23190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India, Mexico, Germany, China, Indonesia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6840675" y="3084575"/>
            <a:ext cx="2319000" cy="7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Egypt, Niger, Ecuador, Afghanistan, Pakistan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471000" y="229250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are my chances of survival?</a:t>
            </a:r>
          </a:p>
        </p:txBody>
      </p:sp>
      <p:sp>
        <p:nvSpPr>
          <p:cNvPr id="108" name="Shape 108"/>
          <p:cNvSpPr txBox="1"/>
          <p:nvPr/>
        </p:nvSpPr>
        <p:spPr>
          <a:xfrm>
            <a:off x="393925" y="1741275"/>
            <a:ext cx="2532300" cy="30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Until 1924, this ratio was close to 1 and decreased slightly during recent years to reach 0.83.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Tremendous technological enhancements have had very little effect on improving the survival rate due to airplane crashes.</a:t>
            </a:r>
          </a:p>
        </p:txBody>
      </p:sp>
      <p:pic>
        <p:nvPicPr>
          <p:cNvPr id="109" name="Shape 109"/>
          <p:cNvPicPr preferRelativeResize="0"/>
          <p:nvPr/>
        </p:nvPicPr>
        <p:blipFill rotWithShape="1">
          <a:blip r:embed="rId3">
            <a:alphaModFix/>
          </a:blip>
          <a:srcRect b="4505" l="5660" r="5196" t="3725"/>
          <a:stretch/>
        </p:blipFill>
        <p:spPr>
          <a:xfrm>
            <a:off x="3266075" y="981550"/>
            <a:ext cx="5877925" cy="3817025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324" y="1122175"/>
            <a:ext cx="2805775" cy="4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178000"/>
            <a:ext cx="67473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is the best time to travel?</a:t>
            </a:r>
          </a:p>
        </p:txBody>
      </p:sp>
      <p:pic>
        <p:nvPicPr>
          <p:cNvPr id="116" name="Shape 116"/>
          <p:cNvPicPr preferRelativeResize="0"/>
          <p:nvPr/>
        </p:nvPicPr>
        <p:blipFill rotWithShape="1">
          <a:blip r:embed="rId3">
            <a:alphaModFix/>
          </a:blip>
          <a:srcRect b="733" l="1457" r="2017" t="1457"/>
          <a:stretch/>
        </p:blipFill>
        <p:spPr>
          <a:xfrm>
            <a:off x="3301775" y="887725"/>
            <a:ext cx="5581049" cy="410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Shape 117"/>
          <p:cNvSpPr txBox="1"/>
          <p:nvPr/>
        </p:nvSpPr>
        <p:spPr>
          <a:xfrm>
            <a:off x="367400" y="957850"/>
            <a:ext cx="2545200" cy="39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Least no of crashes  have occurred during early morning</a:t>
            </a:r>
          </a:p>
          <a:p>
            <a:pPr lvl="0">
              <a:spcBef>
                <a:spcPts val="0"/>
              </a:spcBef>
              <a:buNone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	and late night.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Surprisingly the     9-10 am slot tops     the list followed by  7-8 pm flights and afternoon shifts.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Travelling in the evening nearly doubles the chances of a crash as compared to dawn.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45375" y="243300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Which Aircraft Model is the most dangerous?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5036350" y="1077600"/>
            <a:ext cx="3918000" cy="3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Roboto"/>
              <a:buChar char="●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Douglas DC-3 (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 fixed-wing propeller-driven commercial airliner) experienced the most no of air crashes - 334.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Other models manufactured by  Douglas also indicate a similar trend.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This is further confirmed by the fact that variance of no of crashes of different Operators with Douglas DC-3 is 2.37 (low) indicating that the fault was in the model itself.</a:t>
            </a:r>
          </a:p>
        </p:txBody>
      </p:sp>
      <p:pic>
        <p:nvPicPr>
          <p:cNvPr id="124" name="Shape 124" title="Chart"/>
          <p:cNvPicPr preferRelativeResize="0"/>
          <p:nvPr/>
        </p:nvPicPr>
        <p:blipFill rotWithShape="1">
          <a:blip r:embed="rId3">
            <a:alphaModFix/>
          </a:blip>
          <a:srcRect b="-1410" l="5717" r="18143" t="9818"/>
          <a:stretch/>
        </p:blipFill>
        <p:spPr>
          <a:xfrm>
            <a:off x="421900" y="916850"/>
            <a:ext cx="4420225" cy="394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(2).png" id="129" name="Shape 129"/>
          <p:cNvPicPr preferRelativeResize="0"/>
          <p:nvPr/>
        </p:nvPicPr>
        <p:blipFill rotWithShape="1">
          <a:blip r:embed="rId3">
            <a:alphaModFix/>
          </a:blip>
          <a:srcRect b="0" l="4418" r="15963" t="10225"/>
          <a:stretch/>
        </p:blipFill>
        <p:spPr>
          <a:xfrm>
            <a:off x="87050" y="133925"/>
            <a:ext cx="5404700" cy="265882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/>
        </p:nvSpPr>
        <p:spPr>
          <a:xfrm>
            <a:off x="5585525" y="133925"/>
            <a:ext cx="3248100" cy="8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3000">
                <a:latin typeface="Raleway"/>
                <a:ea typeface="Raleway"/>
                <a:cs typeface="Raleway"/>
                <a:sym typeface="Raleway"/>
              </a:rPr>
              <a:t>Who should I  NOT fly with?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5672575" y="1279175"/>
            <a:ext cx="3207900" cy="3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" sz="1500"/>
              <a:t>Russian operator Aeroflot has an </a:t>
            </a:r>
            <a:r>
              <a:rPr lang="en" sz="1500"/>
              <a:t>astonishingly high</a:t>
            </a:r>
            <a:r>
              <a:rPr lang="en" sz="1500"/>
              <a:t> no of fatalities viz 7156 almost double that of its closest candidate Military -U.S Air.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/>
          </a:p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" sz="1500"/>
              <a:t>Fatalities plotted against year gives us an idea about major accidents involving Aeroflot in the late 1970’s.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/>
          </a:p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" sz="1500"/>
              <a:t>Period of 1960’s and 1970’s had the maximum no of accidents and </a:t>
            </a:r>
            <a:r>
              <a:rPr lang="en" sz="1500"/>
              <a:t>casualties</a:t>
            </a:r>
            <a:r>
              <a:rPr lang="en" sz="1500"/>
              <a:t> in recent years.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500"/>
          </a:p>
        </p:txBody>
      </p:sp>
      <p:pic>
        <p:nvPicPr>
          <p:cNvPr descr="opversusyear.png" id="132" name="Shape 132"/>
          <p:cNvPicPr preferRelativeResize="0"/>
          <p:nvPr/>
        </p:nvPicPr>
        <p:blipFill rotWithShape="1">
          <a:blip r:embed="rId4">
            <a:alphaModFix/>
          </a:blip>
          <a:srcRect b="47141" l="8725" r="8725" t="6105"/>
          <a:stretch/>
        </p:blipFill>
        <p:spPr>
          <a:xfrm>
            <a:off x="113850" y="2899925"/>
            <a:ext cx="5672575" cy="217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131100"/>
            <a:ext cx="8520600" cy="63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Debunking the Bermuda Myth..</a:t>
            </a:r>
          </a:p>
        </p:txBody>
      </p:sp>
      <p:sp>
        <p:nvSpPr>
          <p:cNvPr id="138" name="Shape 138"/>
          <p:cNvSpPr txBox="1"/>
          <p:nvPr/>
        </p:nvSpPr>
        <p:spPr>
          <a:xfrm>
            <a:off x="6154775" y="1085050"/>
            <a:ext cx="28731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The East Coast of US and Europe clearly shows high crash frequencies as compared to the yellow marked ‘Bermuda Triangle’.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Hawaii has an unusually high no of aircraft incidents.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>
              <a:spcBef>
                <a:spcPts val="0"/>
              </a:spcBef>
              <a:buSzPct val="1000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Trans-Pacific flights show low crash tendencies en-route.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Shape 139"/>
          <p:cNvSpPr txBox="1"/>
          <p:nvPr/>
        </p:nvSpPr>
        <p:spPr>
          <a:xfrm>
            <a:off x="1205500" y="4875600"/>
            <a:ext cx="4018500" cy="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 txBox="1"/>
          <p:nvPr/>
        </p:nvSpPr>
        <p:spPr>
          <a:xfrm>
            <a:off x="2140950" y="4607425"/>
            <a:ext cx="41388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2"/>
              </a:buClr>
              <a:buSzPct val="110000"/>
              <a:buFont typeface="Arial"/>
              <a:buNone/>
            </a:pPr>
            <a:r>
              <a:rPr lang="en" sz="1000">
                <a:solidFill>
                  <a:schemeClr val="dk2"/>
                </a:solidFill>
              </a:rPr>
              <a:t>Red markers indicate crash sites.</a:t>
            </a:r>
          </a:p>
        </p:txBody>
      </p:sp>
      <p:sp>
        <p:nvSpPr>
          <p:cNvPr id="141" name="Shape 141"/>
          <p:cNvSpPr/>
          <p:nvPr/>
        </p:nvSpPr>
        <p:spPr>
          <a:xfrm>
            <a:off x="2632025" y="2310575"/>
            <a:ext cx="207600" cy="234300"/>
          </a:xfrm>
          <a:prstGeom prst="ellipse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finalimage.png" id="142" name="Shape 142"/>
          <p:cNvPicPr preferRelativeResize="0"/>
          <p:nvPr/>
        </p:nvPicPr>
        <p:blipFill rotWithShape="1">
          <a:blip r:embed="rId3">
            <a:alphaModFix/>
          </a:blip>
          <a:srcRect b="13556" l="11829" r="9411" t="11418"/>
          <a:stretch/>
        </p:blipFill>
        <p:spPr>
          <a:xfrm>
            <a:off x="33475" y="770700"/>
            <a:ext cx="6288751" cy="394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/>
          <p:nvPr/>
        </p:nvSpPr>
        <p:spPr>
          <a:xfrm>
            <a:off x="2591825" y="2169925"/>
            <a:ext cx="288000" cy="328200"/>
          </a:xfrm>
          <a:prstGeom prst="ellipse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-2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